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23" r:id="rId20"/>
  </p:sldMasterIdLst>
  <p:notesMasterIdLst>
    <p:notesMasterId r:id="rId39"/>
  </p:notesMasterIdLst>
  <p:handoutMasterIdLst>
    <p:handoutMasterId r:id="rId40"/>
  </p:handoutMasterIdLst>
  <p:sldIdLst>
    <p:sldId id="260" r:id="rId21"/>
    <p:sldId id="268" r:id="rId22"/>
    <p:sldId id="297" r:id="rId23"/>
    <p:sldId id="279" r:id="rId24"/>
    <p:sldId id="282" r:id="rId25"/>
    <p:sldId id="284" r:id="rId26"/>
    <p:sldId id="283" r:id="rId27"/>
    <p:sldId id="285" r:id="rId28"/>
    <p:sldId id="278" r:id="rId29"/>
    <p:sldId id="298" r:id="rId30"/>
    <p:sldId id="300" r:id="rId31"/>
    <p:sldId id="301" r:id="rId32"/>
    <p:sldId id="302" r:id="rId33"/>
    <p:sldId id="303" r:id="rId34"/>
    <p:sldId id="304" r:id="rId35"/>
    <p:sldId id="305" r:id="rId36"/>
    <p:sldId id="306" r:id="rId37"/>
    <p:sldId id="307" r:id="rId38"/>
  </p:sldIdLst>
  <p:sldSz cx="9144000" cy="6858000" type="screen4x3"/>
  <p:notesSz cx="6954838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FF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43" autoAdjust="0"/>
    <p:restoredTop sz="94700" autoAdjust="0"/>
  </p:normalViewPr>
  <p:slideViewPr>
    <p:cSldViewPr>
      <p:cViewPr varScale="1">
        <p:scale>
          <a:sx n="92" d="100"/>
          <a:sy n="92" d="100"/>
        </p:scale>
        <p:origin x="89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slide" Target="slides/slide6.xml"/><Relationship Id="rId39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.xml"/><Relationship Id="rId34" Type="http://schemas.openxmlformats.org/officeDocument/2006/relationships/slide" Target="slides/slide14.xml"/><Relationship Id="rId42" Type="http://schemas.openxmlformats.org/officeDocument/2006/relationships/viewProps" Target="viewProps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5.xml"/><Relationship Id="rId33" Type="http://schemas.openxmlformats.org/officeDocument/2006/relationships/slide" Target="slides/slide13.xml"/><Relationship Id="rId38" Type="http://schemas.openxmlformats.org/officeDocument/2006/relationships/slide" Target="slides/slide18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slideMaster" Target="slideMasters/slideMaster1.xml"/><Relationship Id="rId29" Type="http://schemas.openxmlformats.org/officeDocument/2006/relationships/slide" Target="slides/slide9.xml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4.xml"/><Relationship Id="rId32" Type="http://schemas.openxmlformats.org/officeDocument/2006/relationships/slide" Target="slides/slide12.xml"/><Relationship Id="rId37" Type="http://schemas.openxmlformats.org/officeDocument/2006/relationships/slide" Target="slides/slide17.xml"/><Relationship Id="rId40" Type="http://schemas.openxmlformats.org/officeDocument/2006/relationships/handoutMaster" Target="handoutMasters/handoutMaster1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3.xml"/><Relationship Id="rId28" Type="http://schemas.openxmlformats.org/officeDocument/2006/relationships/slide" Target="slides/slide8.xml"/><Relationship Id="rId36" Type="http://schemas.openxmlformats.org/officeDocument/2006/relationships/slide" Target="slides/slide16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slide" Target="slides/slide11.xml"/><Relationship Id="rId44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2.xml"/><Relationship Id="rId27" Type="http://schemas.openxmlformats.org/officeDocument/2006/relationships/slide" Target="slides/slide7.xml"/><Relationship Id="rId30" Type="http://schemas.openxmlformats.org/officeDocument/2006/relationships/slide" Target="slides/slide10.xml"/><Relationship Id="rId35" Type="http://schemas.openxmlformats.org/officeDocument/2006/relationships/slide" Target="slides/slide15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075" cy="465138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40175" y="0"/>
            <a:ext cx="3013075" cy="465138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49BC43FF-2A25-4A60-B151-8F85A6D9EA8A}" type="datetimeFigureOut">
              <a:rPr lang="en-US"/>
              <a:pPr>
                <a:defRPr/>
              </a:pPr>
              <a:t>8/22/2017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375"/>
            <a:ext cx="3013075" cy="465138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40175" y="8842375"/>
            <a:ext cx="3013075" cy="465138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3800A24-583B-4B3F-980A-E7ECA96C95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32474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30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0" tIns="46465" rIns="92930" bIns="46465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26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40175" y="0"/>
            <a:ext cx="30130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0" tIns="46465" rIns="92930" bIns="46465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0938" y="698500"/>
            <a:ext cx="4652962" cy="34909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26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5325" y="4421188"/>
            <a:ext cx="5564188" cy="418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0" tIns="46465" rIns="92930" bIns="4646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426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42375"/>
            <a:ext cx="30130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0" tIns="46465" rIns="92930" bIns="46465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26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40175" y="8842375"/>
            <a:ext cx="30130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0" tIns="46465" rIns="92930" bIns="46465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FC7D490-7454-4454-B102-17093BC0E1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96075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73FAB5-6A75-43E8-9D98-7C25A2F5068E}" type="datetimeFigureOut">
              <a:rPr lang="en-US" smtClean="0"/>
              <a:pPr>
                <a:defRPr/>
              </a:pPr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pPr>
              <a:defRPr/>
            </a:pPr>
            <a:fld id="{88F9E1C2-9630-4CC7-8749-67CC31A0870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9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4F9FBF2-9235-470A-B07C-14A28DBAD246}" type="datetimeFigureOut">
              <a:rPr lang="en-US" smtClean="0"/>
              <a:pPr>
                <a:defRPr/>
              </a:pPr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FE0F2BB9-052E-4781-B94A-191DBA8110F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52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4F9FBF2-9235-470A-B07C-14A28DBAD246}" type="datetimeFigureOut">
              <a:rPr lang="en-US" smtClean="0"/>
              <a:pPr>
                <a:defRPr/>
              </a:pPr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FE0F2BB9-052E-4781-B94A-191DBA8110F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906705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4F9FBF2-9235-470A-B07C-14A28DBAD246}" type="datetimeFigureOut">
              <a:rPr lang="en-US" smtClean="0"/>
              <a:pPr>
                <a:defRPr/>
              </a:pPr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FE0F2BB9-052E-4781-B94A-191DBA8110F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4247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4F9FBF2-9235-470A-B07C-14A28DBAD246}" type="datetimeFigureOut">
              <a:rPr lang="en-US" smtClean="0"/>
              <a:pPr>
                <a:defRPr/>
              </a:pPr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FE0F2BB9-052E-4781-B94A-191DBA8110F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498222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4F9FBF2-9235-470A-B07C-14A28DBAD246}" type="datetimeFigureOut">
              <a:rPr lang="en-US" smtClean="0"/>
              <a:pPr>
                <a:defRPr/>
              </a:pPr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FE0F2BB9-052E-4781-B94A-191DBA8110F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7718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105CBF-6EA2-44A0-B3F2-7395956556F3}" type="datetimeFigureOut">
              <a:rPr lang="en-US" smtClean="0"/>
              <a:pPr>
                <a:defRPr/>
              </a:pPr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19B822-B2E0-44A7-976F-0265E5788AC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5127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C4165A3-CDA7-4E10-89DA-06851BB98F8A}" type="datetimeFigureOut">
              <a:rPr lang="en-US" smtClean="0"/>
              <a:pPr>
                <a:defRPr/>
              </a:pPr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EB007D-17CF-4EBE-AA84-F43B9BB025B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12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9F4CA6A-EC49-4D68-AE61-F857F8CE33E0}" type="datetimeFigureOut">
              <a:rPr lang="en-US" smtClean="0"/>
              <a:pPr>
                <a:defRPr/>
              </a:pPr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59E781-7981-4CAF-843D-8557DC5E9C0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2047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B1E5C67-FFA2-40D4-A6F9-552952E7F681}" type="datetimeFigureOut">
              <a:rPr lang="en-US" smtClean="0"/>
              <a:pPr>
                <a:defRPr/>
              </a:pPr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596598B0-6250-48E6-9DDE-6E0C52C202A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144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5DA879-EB78-4DBD-94B2-384635DBD257}" type="datetimeFigureOut">
              <a:rPr lang="en-US" smtClean="0"/>
              <a:pPr>
                <a:defRPr/>
              </a:pPr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pPr>
              <a:defRPr/>
            </a:pPr>
            <a:fld id="{A3BDB88B-D426-477F-8E33-E6E00950ED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721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0C90BCD-E93A-4845-B745-7BA6456800F1}" type="datetimeFigureOut">
              <a:rPr lang="en-US" smtClean="0"/>
              <a:pPr>
                <a:defRPr/>
              </a:pPr>
              <a:t>8/22/2017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pPr>
              <a:defRPr/>
            </a:pPr>
            <a:fld id="{B25BC137-EBB8-4354-9AF1-5F98E617FD2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1055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71B957-0934-447E-849F-3846D02C9F44}" type="datetimeFigureOut">
              <a:rPr lang="en-US" smtClean="0"/>
              <a:pPr>
                <a:defRPr/>
              </a:pPr>
              <a:t>8/22/2017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87398C-D61F-44ED-9B39-AB40C64C43E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920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4FDE0CC-692B-479C-AE92-D3C68BDFBE8D}" type="datetimeFigureOut">
              <a:rPr lang="en-US" smtClean="0"/>
              <a:pPr>
                <a:defRPr/>
              </a:pPr>
              <a:t>8/22/2017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73B202-F35C-49DE-B54B-6DDFF3AF601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145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EA66935-2C9B-463F-A47C-AB5A68C38CE6}" type="datetimeFigureOut">
              <a:rPr lang="en-US" smtClean="0"/>
              <a:pPr>
                <a:defRPr/>
              </a:pPr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1D1F6C-62FB-480D-99A0-0D57EB05633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433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8101579-2778-49A3-BC3B-362668856798}" type="datetimeFigureOut">
              <a:rPr lang="en-US" smtClean="0"/>
              <a:pPr>
                <a:defRPr/>
              </a:pPr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C8E6E24B-F995-4716-89DE-8C16B5FADF8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322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04"/>
            <a:ext cx="1952272" cy="6853049"/>
            <a:chOff x="6627813" y="195650"/>
            <a:chExt cx="1952625" cy="5678101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65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4F9FBF2-9235-470A-B07C-14A28DBAD246}" type="datetimeFigureOut">
              <a:rPr lang="en-US" smtClean="0"/>
              <a:pPr>
                <a:defRPr/>
              </a:pPr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pPr>
              <a:defRPr/>
            </a:pPr>
            <a:fld id="{FE0F2BB9-052E-4781-B94A-191DBA8110F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75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24" r:id="rId1"/>
    <p:sldLayoutId id="2147484325" r:id="rId2"/>
    <p:sldLayoutId id="2147484326" r:id="rId3"/>
    <p:sldLayoutId id="2147484327" r:id="rId4"/>
    <p:sldLayoutId id="2147484328" r:id="rId5"/>
    <p:sldLayoutId id="2147484329" r:id="rId6"/>
    <p:sldLayoutId id="2147484330" r:id="rId7"/>
    <p:sldLayoutId id="2147484331" r:id="rId8"/>
    <p:sldLayoutId id="2147484332" r:id="rId9"/>
    <p:sldLayoutId id="2147484333" r:id="rId10"/>
    <p:sldLayoutId id="2147484334" r:id="rId11"/>
    <p:sldLayoutId id="2147484335" r:id="rId12"/>
    <p:sldLayoutId id="2147484336" r:id="rId13"/>
    <p:sldLayoutId id="2147484337" r:id="rId14"/>
    <p:sldLayoutId id="2147484338" r:id="rId15"/>
    <p:sldLayoutId id="214748433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hyperlink" Target="mailto:rkased@monroecc.edu" TargetMode="External"/><Relationship Id="rId7" Type="http://schemas.openxmlformats.org/officeDocument/2006/relationships/hyperlink" Target="mailto:becker126@yahoo.com" TargetMode="External"/><Relationship Id="rId2" Type="http://schemas.openxmlformats.org/officeDocument/2006/relationships/hyperlink" Target="mailto:andrew.mendola@eagleview.co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Michael.Staples@CityofRochester.Gov" TargetMode="External"/><Relationship Id="rId5" Type="http://schemas.openxmlformats.org/officeDocument/2006/relationships/hyperlink" Target="mailto:Mike.Ross@CityofRochester.Gov" TargetMode="External"/><Relationship Id="rId4" Type="http://schemas.openxmlformats.org/officeDocument/2006/relationships/hyperlink" Target="mailto:jcole60@monroecc.edu" TargetMode="External"/><Relationship Id="rId9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drive.google.com/file/d/0BzCZUbbL0UfvLWFGcnJmN0lFeWs/view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mailto:hpierce@monroecc.edu" TargetMode="External"/><Relationship Id="rId2" Type="http://schemas.openxmlformats.org/officeDocument/2006/relationships/hyperlink" Target="mailto:jlittle@monroecc.edu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eclipse2017.nasa.gov/animation-total-solar-eclipse-august-21-2017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ensemble.itec.suny.edu/Watch/MCC_GetTheGIST" TargetMode="External"/><Relationship Id="rId2" Type="http://schemas.openxmlformats.org/officeDocument/2006/relationships/hyperlink" Target="http://www.nygeographicalliance.org/node/36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hyperlink" Target="https://www.youtube.com/watch?v=BPbHDKgBBxA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i="1" dirty="0"/>
              <a:t>Professional Development Reunion Workshop on Integrating Geospatial Technology into the HS Classroom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i="1" dirty="0" smtClean="0"/>
              <a:t>Aug 22, 2017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838200"/>
            <a:ext cx="795905" cy="59535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471" y="6039134"/>
            <a:ext cx="2600253" cy="515309"/>
          </a:xfrm>
          <a:prstGeom prst="rect">
            <a:avLst/>
          </a:prstGeom>
        </p:spPr>
      </p:pic>
      <p:pic>
        <p:nvPicPr>
          <p:cNvPr id="9" name="Picture 2" descr="https://www.nsf.gov/images/logos/nsf1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5972851"/>
            <a:ext cx="543681" cy="546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2350566" y="5918595"/>
            <a:ext cx="38721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971800" algn="ctr"/>
                <a:tab pos="5943600" algn="r"/>
              </a:tabLst>
            </a:pP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GeoTech Consortium of Western New York was funded through the U.S. National Science Foundation (NSF) Office of Advanced Technological Education under Grants Award # 1501076 to Monroe Community College.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0266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672353"/>
            <a:ext cx="7924800" cy="731838"/>
          </a:xfrm>
        </p:spPr>
        <p:txBody>
          <a:bodyPr>
            <a:normAutofit fontScale="90000"/>
          </a:bodyPr>
          <a:lstStyle/>
          <a:p>
            <a:r>
              <a:rPr lang="en-US" dirty="0"/>
              <a:t>GIST </a:t>
            </a:r>
            <a:r>
              <a:rPr lang="en-US" dirty="0" smtClean="0"/>
              <a:t>Update: GIST Student Employment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404191"/>
            <a:ext cx="7263953" cy="3263504"/>
          </a:xfrm>
        </p:spPr>
        <p:txBody>
          <a:bodyPr>
            <a:noAutofit/>
          </a:bodyPr>
          <a:lstStyle/>
          <a:p>
            <a:r>
              <a:rPr lang="en-US" sz="2400" dirty="0" smtClean="0"/>
              <a:t>Local</a:t>
            </a:r>
          </a:p>
          <a:p>
            <a:pPr lvl="1"/>
            <a:r>
              <a:rPr lang="en-US" sz="2200" dirty="0" smtClean="0"/>
              <a:t>Town of Ontario</a:t>
            </a:r>
          </a:p>
          <a:p>
            <a:pPr lvl="1"/>
            <a:r>
              <a:rPr lang="en-US" sz="2200" dirty="0" err="1" smtClean="0"/>
              <a:t>Agrinitex</a:t>
            </a:r>
            <a:r>
              <a:rPr lang="en-US" sz="2200" dirty="0" smtClean="0"/>
              <a:t> </a:t>
            </a:r>
          </a:p>
          <a:p>
            <a:pPr lvl="1"/>
            <a:r>
              <a:rPr lang="en-US" sz="2200" dirty="0" err="1" smtClean="0"/>
              <a:t>Pictometry</a:t>
            </a:r>
            <a:endParaRPr lang="en-US" sz="2200" dirty="0" smtClean="0"/>
          </a:p>
          <a:p>
            <a:r>
              <a:rPr lang="en-US" sz="2400" dirty="0" smtClean="0"/>
              <a:t>State/National</a:t>
            </a:r>
          </a:p>
          <a:p>
            <a:pPr lvl="1"/>
            <a:r>
              <a:rPr lang="en-US" sz="2400" dirty="0"/>
              <a:t>Consolidated Edison </a:t>
            </a:r>
            <a:r>
              <a:rPr lang="en-US" sz="2400" dirty="0" smtClean="0"/>
              <a:t>in New York City</a:t>
            </a:r>
          </a:p>
          <a:p>
            <a:pPr lvl="1"/>
            <a:r>
              <a:rPr lang="en-US" sz="2200" dirty="0" smtClean="0"/>
              <a:t>Esri (California)</a:t>
            </a:r>
          </a:p>
          <a:p>
            <a:pPr lvl="1"/>
            <a:r>
              <a:rPr lang="en-US" sz="2200" dirty="0"/>
              <a:t>Banking (Texas</a:t>
            </a:r>
            <a:r>
              <a:rPr lang="en-US" sz="2200" dirty="0" smtClean="0"/>
              <a:t>)</a:t>
            </a:r>
          </a:p>
          <a:p>
            <a:pPr lvl="1"/>
            <a:r>
              <a:rPr lang="en-US" sz="2200" dirty="0" smtClean="0"/>
              <a:t>Federal Reserve (Washington DC)</a:t>
            </a:r>
          </a:p>
          <a:p>
            <a:pPr lvl="2"/>
            <a:r>
              <a:rPr lang="en-US" sz="2000" dirty="0"/>
              <a:t>U</a:t>
            </a:r>
            <a:r>
              <a:rPr lang="en-US" sz="2000" dirty="0" smtClean="0"/>
              <a:t>sed my final project from GEG 130 to secure a job at the </a:t>
            </a:r>
            <a:r>
              <a:rPr lang="en-US" sz="2000" b="1" dirty="0" smtClean="0"/>
              <a:t>Board of Governors of the Federal Reserve</a:t>
            </a: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670952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304800"/>
            <a:ext cx="6589199" cy="747490"/>
          </a:xfrm>
        </p:spPr>
        <p:txBody>
          <a:bodyPr/>
          <a:lstStyle/>
          <a:p>
            <a:r>
              <a:rPr lang="en-US" dirty="0"/>
              <a:t>GIST </a:t>
            </a:r>
            <a:r>
              <a:rPr lang="en-US" dirty="0" smtClean="0"/>
              <a:t>Update: Dissemination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1" y="1524000"/>
            <a:ext cx="7060126" cy="5029200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smtClean="0"/>
              <a:t>Local</a:t>
            </a:r>
          </a:p>
          <a:p>
            <a:pPr lvl="1"/>
            <a:r>
              <a:rPr lang="en-US" sz="2400" dirty="0" smtClean="0"/>
              <a:t>GIS/SIG</a:t>
            </a:r>
          </a:p>
          <a:p>
            <a:pPr lvl="1"/>
            <a:r>
              <a:rPr lang="en-US" sz="2400" dirty="0" smtClean="0"/>
              <a:t>Geography Awareness Week</a:t>
            </a:r>
          </a:p>
          <a:p>
            <a:r>
              <a:rPr lang="en-US" sz="2600" dirty="0" smtClean="0"/>
              <a:t>Regional</a:t>
            </a:r>
          </a:p>
          <a:p>
            <a:pPr lvl="1"/>
            <a:r>
              <a:rPr lang="en-US" sz="2400" dirty="0" smtClean="0"/>
              <a:t>NY state GIS conference</a:t>
            </a:r>
          </a:p>
          <a:p>
            <a:pPr lvl="1"/>
            <a:r>
              <a:rPr lang="en-US" sz="2400" dirty="0" smtClean="0"/>
              <a:t>Legislative Map Day</a:t>
            </a:r>
          </a:p>
          <a:p>
            <a:r>
              <a:rPr lang="en-US" sz="2600" dirty="0" smtClean="0"/>
              <a:t>National</a:t>
            </a:r>
          </a:p>
          <a:p>
            <a:pPr lvl="1"/>
            <a:r>
              <a:rPr lang="en-US" sz="2400" b="1" u="sng" dirty="0" smtClean="0"/>
              <a:t>Esri </a:t>
            </a:r>
          </a:p>
          <a:p>
            <a:pPr lvl="1"/>
            <a:r>
              <a:rPr lang="en-US" sz="2400" dirty="0" smtClean="0"/>
              <a:t>AAG</a:t>
            </a:r>
          </a:p>
          <a:p>
            <a:pPr lvl="1"/>
            <a:r>
              <a:rPr lang="en-US" sz="2400" dirty="0" smtClean="0"/>
              <a:t>HI-TEC</a:t>
            </a:r>
          </a:p>
          <a:p>
            <a:pPr lvl="1"/>
            <a:r>
              <a:rPr lang="en-US" sz="2400" dirty="0" err="1" smtClean="0"/>
              <a:t>GeoEd</a:t>
            </a:r>
            <a:r>
              <a:rPr lang="en-US" sz="2400" dirty="0" smtClean="0"/>
              <a:t>!</a:t>
            </a:r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1664" y="1052290"/>
            <a:ext cx="4114800" cy="1371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4724400"/>
            <a:ext cx="5353050" cy="135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3150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GIST Update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1524000"/>
            <a:ext cx="6591985" cy="4953000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dirty="0"/>
              <a:t>Potential Guest </a:t>
            </a:r>
            <a:r>
              <a:rPr lang="en-US" dirty="0" smtClean="0"/>
              <a:t>Speakers</a:t>
            </a:r>
          </a:p>
          <a:p>
            <a:pPr lvl="1"/>
            <a:r>
              <a:rPr lang="en-US" dirty="0" err="1" smtClean="0"/>
              <a:t>Pictometry</a:t>
            </a:r>
            <a:r>
              <a:rPr lang="en-US" dirty="0" smtClean="0"/>
              <a:t> International</a:t>
            </a:r>
          </a:p>
          <a:p>
            <a:pPr lvl="2"/>
            <a:r>
              <a:rPr lang="en-US" dirty="0"/>
              <a:t>Andy Mendola </a:t>
            </a:r>
            <a:r>
              <a:rPr lang="en-US" dirty="0" smtClean="0">
                <a:hlinkClick r:id="rId2"/>
              </a:rPr>
              <a:t>andrew.mendola@eagleview.com</a:t>
            </a:r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Razy Kased </a:t>
            </a:r>
            <a:r>
              <a:rPr lang="en-US" dirty="0" smtClean="0">
                <a:hlinkClick r:id="rId3"/>
              </a:rPr>
              <a:t>rkased@monroecc.edu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Barton </a:t>
            </a:r>
            <a:r>
              <a:rPr lang="en-US" dirty="0" err="1" smtClean="0"/>
              <a:t>Loguidice</a:t>
            </a:r>
            <a:endParaRPr lang="en-US" dirty="0" smtClean="0"/>
          </a:p>
          <a:p>
            <a:pPr lvl="2"/>
            <a:r>
              <a:rPr lang="en-US" dirty="0" smtClean="0"/>
              <a:t>Justin </a:t>
            </a:r>
            <a:r>
              <a:rPr lang="en-US" dirty="0"/>
              <a:t>Cole </a:t>
            </a:r>
            <a:r>
              <a:rPr lang="en-US" dirty="0" smtClean="0">
                <a:hlinkClick r:id="rId4"/>
              </a:rPr>
              <a:t>jcole60@monroecc.edu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City of Rochester</a:t>
            </a:r>
          </a:p>
          <a:p>
            <a:pPr lvl="2"/>
            <a:r>
              <a:rPr lang="en-US" dirty="0" smtClean="0"/>
              <a:t>Mike </a:t>
            </a:r>
            <a:r>
              <a:rPr lang="en-US" dirty="0"/>
              <a:t>Ross </a:t>
            </a:r>
            <a:r>
              <a:rPr lang="en-US" dirty="0" err="1" smtClean="0">
                <a:hlinkClick r:id="rId5"/>
              </a:rPr>
              <a:t>Mike.Ross@CityofRochester.Gov</a:t>
            </a:r>
            <a:r>
              <a:rPr lang="en-US" dirty="0" smtClean="0"/>
              <a:t> </a:t>
            </a:r>
          </a:p>
          <a:p>
            <a:pPr lvl="2"/>
            <a:r>
              <a:rPr lang="en-US" dirty="0"/>
              <a:t>Michael Staples </a:t>
            </a:r>
            <a:r>
              <a:rPr lang="en-US" dirty="0" err="1" smtClean="0">
                <a:hlinkClick r:id="rId6"/>
              </a:rPr>
              <a:t>Michael.Staples@CityofRochester.Gov</a:t>
            </a:r>
            <a:r>
              <a:rPr lang="en-US" dirty="0" smtClean="0"/>
              <a:t> </a:t>
            </a:r>
            <a:endParaRPr lang="en-US" dirty="0" smtClean="0"/>
          </a:p>
          <a:p>
            <a:pPr lvl="1"/>
            <a:r>
              <a:rPr lang="en-US" dirty="0" smtClean="0"/>
              <a:t>GIS Scholars </a:t>
            </a:r>
          </a:p>
          <a:p>
            <a:pPr lvl="2"/>
            <a:r>
              <a:rPr lang="en-US" dirty="0"/>
              <a:t>Joseph Becker </a:t>
            </a:r>
            <a:r>
              <a:rPr lang="en-US" dirty="0" smtClean="0">
                <a:hlinkClick r:id="rId7"/>
              </a:rPr>
              <a:t>becker126@yahoo.com</a:t>
            </a:r>
            <a:r>
              <a:rPr lang="en-US" dirty="0" smtClean="0"/>
              <a:t> </a:t>
            </a:r>
          </a:p>
          <a:p>
            <a:pPr lvl="0"/>
            <a:r>
              <a:rPr lang="en-US" dirty="0" smtClean="0"/>
              <a:t>Field </a:t>
            </a:r>
            <a:r>
              <a:rPr lang="en-US" dirty="0"/>
              <a:t>trip </a:t>
            </a:r>
            <a:r>
              <a:rPr lang="en-US" dirty="0" smtClean="0"/>
              <a:t>options</a:t>
            </a:r>
          </a:p>
          <a:p>
            <a:pPr lvl="1"/>
            <a:r>
              <a:rPr lang="en-US" dirty="0" smtClean="0"/>
              <a:t>Go anywhere to map!  From urban to rural to parks!</a:t>
            </a:r>
          </a:p>
          <a:p>
            <a:pPr lvl="1"/>
            <a:r>
              <a:rPr lang="en-US" dirty="0" err="1" smtClean="0"/>
              <a:t>Letchworth</a:t>
            </a:r>
            <a:r>
              <a:rPr lang="en-US" dirty="0" smtClean="0"/>
              <a:t> State Park? (Kay Farkas)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50912" y="1066800"/>
            <a:ext cx="2483488" cy="10534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77000" y="4267200"/>
            <a:ext cx="1944559" cy="1146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9580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GIST Update: What’s next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1524000"/>
            <a:ext cx="7049185" cy="4387222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~Two years – GIST Certificate FULLY online</a:t>
            </a:r>
          </a:p>
          <a:p>
            <a:pPr lvl="0"/>
            <a:r>
              <a:rPr lang="en-US" dirty="0" smtClean="0"/>
              <a:t>Domestic and/or International virtual internships</a:t>
            </a:r>
          </a:p>
          <a:p>
            <a:pPr lvl="0"/>
            <a:r>
              <a:rPr lang="en-US" dirty="0" smtClean="0"/>
              <a:t>Not teaching dual enrollment, but interested, let us know!</a:t>
            </a:r>
          </a:p>
          <a:p>
            <a:pPr lvl="0"/>
            <a:r>
              <a:rPr lang="en-US" dirty="0" smtClean="0"/>
              <a:t>Youth Mappers @ Downtown Campus week of Nov. 13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</a:p>
          <a:p>
            <a:pPr lvl="0"/>
            <a:r>
              <a:rPr lang="en-US" dirty="0" smtClean="0"/>
              <a:t>Possible </a:t>
            </a:r>
            <a:r>
              <a:rPr lang="en-US" dirty="0" smtClean="0"/>
              <a:t>Ideas:</a:t>
            </a:r>
          </a:p>
          <a:p>
            <a:pPr lvl="1"/>
            <a:r>
              <a:rPr lang="en-US" dirty="0" smtClean="0"/>
              <a:t>High School – MCC </a:t>
            </a:r>
            <a:r>
              <a:rPr lang="en-US" dirty="0" smtClean="0"/>
              <a:t>collaboration</a:t>
            </a:r>
          </a:p>
          <a:p>
            <a:pPr lvl="1"/>
            <a:r>
              <a:rPr lang="en-US" dirty="0" smtClean="0"/>
              <a:t>1 day workshop next summer?</a:t>
            </a:r>
            <a:endParaRPr lang="en-US" dirty="0" smtClean="0"/>
          </a:p>
          <a:p>
            <a:pPr lvl="1"/>
            <a:r>
              <a:rPr lang="en-US" dirty="0" smtClean="0"/>
              <a:t>Your ideas?</a:t>
            </a:r>
          </a:p>
          <a:p>
            <a:r>
              <a:rPr lang="en-US" dirty="0" smtClean="0"/>
              <a:t>$50 Amazon Gift card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8794" y="4272590"/>
            <a:ext cx="3009900" cy="2538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945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Activity: </a:t>
            </a:r>
            <a:r>
              <a:rPr lang="en-US" dirty="0"/>
              <a:t>Digital Field Paper </a:t>
            </a:r>
            <a:r>
              <a:rPr lang="en-US" dirty="0" smtClean="0"/>
              <a:t>and Atlas (part 1 and 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5201" y="5791200"/>
            <a:ext cx="6591985" cy="304287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http://fieldpapers.org/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1828800"/>
            <a:ext cx="6648450" cy="3778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2769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Dual Credit Showcase I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Sara </a:t>
            </a:r>
            <a:r>
              <a:rPr lang="en-US" dirty="0" err="1"/>
              <a:t>Hanafin</a:t>
            </a:r>
            <a:r>
              <a:rPr lang="en-US" dirty="0"/>
              <a:t> </a:t>
            </a:r>
            <a:r>
              <a:rPr lang="en-US" dirty="0" smtClean="0"/>
              <a:t>(Webster Thomas)</a:t>
            </a:r>
            <a:endParaRPr lang="en-US" dirty="0"/>
          </a:p>
          <a:p>
            <a:r>
              <a:rPr lang="en-US" dirty="0"/>
              <a:t>Kay Farkas </a:t>
            </a:r>
            <a:r>
              <a:rPr lang="en-US" dirty="0" smtClean="0"/>
              <a:t>(Rush Henrietta)</a:t>
            </a:r>
            <a:endParaRPr lang="en-US" dirty="0"/>
          </a:p>
          <a:p>
            <a:pPr lvl="1"/>
            <a:r>
              <a:rPr lang="en-US" dirty="0" smtClean="0"/>
              <a:t>Experience </a:t>
            </a:r>
          </a:p>
          <a:p>
            <a:pPr lvl="1"/>
            <a:r>
              <a:rPr lang="en-US" dirty="0" err="1" smtClean="0"/>
              <a:t>Letchworth</a:t>
            </a:r>
            <a:r>
              <a:rPr lang="en-US" dirty="0" smtClean="0"/>
              <a:t> </a:t>
            </a:r>
            <a:r>
              <a:rPr lang="en-US" dirty="0"/>
              <a:t>Park connection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9883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Activity: </a:t>
            </a:r>
            <a:r>
              <a:rPr lang="en-US" dirty="0"/>
              <a:t>Digital Field </a:t>
            </a:r>
            <a:r>
              <a:rPr lang="en-US" dirty="0" smtClean="0"/>
              <a:t>Paper (</a:t>
            </a:r>
            <a:r>
              <a:rPr lang="en-US" smtClean="0"/>
              <a:t>part 3 and 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5201" y="5791200"/>
            <a:ext cx="6591985" cy="304287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http://fieldpapers.org/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1828800"/>
            <a:ext cx="6648450" cy="3778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2061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Dual Credit Showcase </a:t>
            </a:r>
            <a:r>
              <a:rPr lang="en-US" dirty="0" smtClean="0"/>
              <a:t>II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Steve Fedor (Webster Thomas)</a:t>
            </a:r>
            <a:endParaRPr lang="en-US" dirty="0"/>
          </a:p>
          <a:p>
            <a:pPr lvl="1"/>
            <a:r>
              <a:rPr lang="en-US" dirty="0"/>
              <a:t>Video </a:t>
            </a: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drive.google.com/file/d/0BzCZUbbL0UfvLWFGcnJmN0lFeWs/view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Dual Enrollment</a:t>
            </a:r>
          </a:p>
          <a:p>
            <a:pPr lvl="1"/>
            <a:r>
              <a:rPr lang="en-US" dirty="0" smtClean="0"/>
              <a:t>Esri</a:t>
            </a:r>
            <a:endParaRPr lang="en-US" u="sng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0" y="4267200"/>
            <a:ext cx="3795712" cy="2085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5622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you/Surveys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828800" y="411480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Jonathon Little </a:t>
            </a:r>
            <a:br>
              <a:rPr lang="en-US" dirty="0"/>
            </a:br>
            <a:r>
              <a:rPr lang="en-US" dirty="0">
                <a:hlinkClick r:id="rId2"/>
              </a:rPr>
              <a:t>jlittle@monroecc.edu</a:t>
            </a:r>
            <a:endParaRPr lang="en-US" dirty="0"/>
          </a:p>
          <a:p>
            <a:endParaRPr lang="en-US" dirty="0"/>
          </a:p>
          <a:p>
            <a:r>
              <a:rPr lang="en-US" dirty="0"/>
              <a:t>Heather Pierce</a:t>
            </a:r>
          </a:p>
          <a:p>
            <a:r>
              <a:rPr lang="en-US" dirty="0">
                <a:hlinkClick r:id="rId3"/>
              </a:rPr>
              <a:t>hpierce@monroecc.edu</a:t>
            </a:r>
            <a:r>
              <a:rPr lang="en-US" dirty="0"/>
              <a:t>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471" y="6039134"/>
            <a:ext cx="2600253" cy="515309"/>
          </a:xfrm>
          <a:prstGeom prst="rect">
            <a:avLst/>
          </a:prstGeom>
        </p:spPr>
      </p:pic>
      <p:pic>
        <p:nvPicPr>
          <p:cNvPr id="6" name="Picture 2" descr="https://www.nsf.gov/images/logos/nsf1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5972851"/>
            <a:ext cx="543681" cy="546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2350566" y="5918595"/>
            <a:ext cx="38721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971800" algn="ctr"/>
                <a:tab pos="5943600" algn="r"/>
              </a:tabLst>
            </a:pP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GeoTech Consortium of Western New York was funded through the U.S. National Science Foundation (NSF) Office of Advanced Technological Education under Grants Award # 1501076 to Monroe Community College.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98081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1155" y="196074"/>
            <a:ext cx="6591985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Welcome &amp; Introductions!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661155" y="5943600"/>
            <a:ext cx="677487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eclipse2017.nasa.gov/animation-total-solar-eclipse-august-21-2017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5" name="Picture 4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1219200"/>
            <a:ext cx="7481237" cy="4383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274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GIST Update</a:t>
            </a:r>
            <a:r>
              <a:rPr lang="en-US" smtClean="0"/>
              <a:t>: 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GIST </a:t>
            </a:r>
            <a:r>
              <a:rPr lang="en-US" dirty="0" smtClean="0"/>
              <a:t>@ MCC 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Link </a:t>
            </a:r>
            <a:r>
              <a:rPr lang="en-US" dirty="0"/>
              <a:t>to </a:t>
            </a:r>
            <a:r>
              <a:rPr lang="en-US" dirty="0" smtClean="0"/>
              <a:t>our web </a:t>
            </a:r>
            <a:r>
              <a:rPr lang="en-US" dirty="0"/>
              <a:t>site: </a:t>
            </a: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www.nygeographicalliance.org/node/36</a:t>
            </a:r>
            <a:r>
              <a:rPr lang="en-US" dirty="0" smtClean="0"/>
              <a:t> </a:t>
            </a:r>
            <a:endParaRPr lang="en-US" dirty="0">
              <a:hlinkClick r:id="rId3"/>
            </a:endParaRPr>
          </a:p>
          <a:p>
            <a:r>
              <a:rPr lang="en-US" dirty="0" smtClean="0">
                <a:hlinkClick r:id="rId3"/>
              </a:rPr>
              <a:t>Video </a:t>
            </a:r>
            <a:r>
              <a:rPr lang="en-US" dirty="0" smtClean="0">
                <a:hlinkClick r:id="rId3"/>
              </a:rPr>
              <a:t>link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7400" y="3200400"/>
            <a:ext cx="606742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21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09600"/>
            <a:ext cx="7696200" cy="63976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/>
              <a:t>GIST Update: Get the GIST Certificate!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33800"/>
            <a:ext cx="9144000" cy="23372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002" y="1295400"/>
            <a:ext cx="7562850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55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09600"/>
            <a:ext cx="6589199" cy="762000"/>
          </a:xfrm>
        </p:spPr>
        <p:txBody>
          <a:bodyPr/>
          <a:lstStyle/>
          <a:p>
            <a:r>
              <a:rPr lang="en-US" dirty="0" smtClean="0"/>
              <a:t>Cartography (GEG 131)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447800"/>
            <a:ext cx="6992007" cy="1295400"/>
          </a:xfrm>
        </p:spPr>
        <p:txBody>
          <a:bodyPr>
            <a:normAutofit/>
          </a:bodyPr>
          <a:lstStyle/>
          <a:p>
            <a:r>
              <a:rPr lang="en-US" sz="2800" dirty="0"/>
              <a:t>T</a:t>
            </a:r>
            <a:r>
              <a:rPr lang="en-US" sz="2800" dirty="0" smtClean="0"/>
              <a:t>he </a:t>
            </a:r>
            <a:r>
              <a:rPr lang="en-US" sz="2800" dirty="0"/>
              <a:t>art, science, and technology of making and using maps.</a:t>
            </a:r>
            <a:endParaRPr lang="en-US" sz="4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2514600"/>
            <a:ext cx="68580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57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518745"/>
            <a:ext cx="8148215" cy="52296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1327" y="609600"/>
            <a:ext cx="6589199" cy="1280890"/>
          </a:xfrm>
        </p:spPr>
        <p:txBody>
          <a:bodyPr/>
          <a:lstStyle/>
          <a:p>
            <a:r>
              <a:rPr lang="en-US" dirty="0" smtClean="0"/>
              <a:t>Final Project examples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467038"/>
            <a:ext cx="8148215" cy="5276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649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609600"/>
            <a:ext cx="6589199" cy="1280890"/>
          </a:xfrm>
        </p:spPr>
        <p:txBody>
          <a:bodyPr/>
          <a:lstStyle/>
          <a:p>
            <a:r>
              <a:rPr lang="en-US" dirty="0" smtClean="0"/>
              <a:t>Remote Sensing (GEG 133)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295400"/>
            <a:ext cx="6591985" cy="3777622"/>
          </a:xfrm>
        </p:spPr>
        <p:txBody>
          <a:bodyPr>
            <a:normAutofit/>
          </a:bodyPr>
          <a:lstStyle/>
          <a:p>
            <a:r>
              <a:rPr lang="en-US" sz="2800" dirty="0" smtClean="0"/>
              <a:t>Using aerial images from above (satellites, aircraft, and drones)</a:t>
            </a:r>
            <a:endParaRPr lang="en-US" sz="28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0855" y="183642"/>
            <a:ext cx="1456791" cy="90168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9034" y="2533320"/>
            <a:ext cx="6990916" cy="420559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63069" y="2400271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Landsat </a:t>
            </a:r>
            <a:r>
              <a:rPr lang="en-US" dirty="0" smtClean="0">
                <a:hlinkClick r:id="rId4"/>
              </a:rPr>
              <a:t>video</a:t>
            </a:r>
            <a:endParaRPr lang="en-US" dirty="0"/>
          </a:p>
        </p:txBody>
      </p:sp>
      <p:pic>
        <p:nvPicPr>
          <p:cNvPr id="9" name="Picture 2" descr="Photo by Flickr user Don McCullough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0855" y="1143000"/>
            <a:ext cx="1445628" cy="962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10855" y="2209800"/>
            <a:ext cx="1423915" cy="941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76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6589199" cy="1280890"/>
          </a:xfrm>
        </p:spPr>
        <p:txBody>
          <a:bodyPr/>
          <a:lstStyle/>
          <a:p>
            <a:r>
              <a:rPr lang="en-US" dirty="0" smtClean="0"/>
              <a:t>Final Project examples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899" y="1308172"/>
            <a:ext cx="7315799" cy="5548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565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1371601" y="685800"/>
            <a:ext cx="7543800" cy="6096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en-US" dirty="0" smtClean="0"/>
              <a:t>Student Opportunities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1371601" y="1752600"/>
            <a:ext cx="7504113" cy="41148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Greg Goya working with Town of Ontario and MRB</a:t>
            </a:r>
          </a:p>
          <a:p>
            <a:r>
              <a:rPr lang="en-US" sz="2800" dirty="0" smtClean="0"/>
              <a:t>Wayne Howard presenting at NY State GIS conference</a:t>
            </a:r>
            <a:endParaRPr lang="en-US" sz="2800" dirty="0"/>
          </a:p>
          <a:p>
            <a:r>
              <a:rPr lang="en-US" altLang="en-US" sz="2800" dirty="0" smtClean="0"/>
              <a:t>Capstone experience</a:t>
            </a:r>
          </a:p>
          <a:p>
            <a:pPr lvl="1"/>
            <a:r>
              <a:rPr lang="en-US" sz="2800" dirty="0"/>
              <a:t>Shadowing opportunities in GIST </a:t>
            </a:r>
            <a:r>
              <a:rPr lang="en-US" sz="2800" dirty="0" smtClean="0"/>
              <a:t>Certificate with </a:t>
            </a:r>
            <a:r>
              <a:rPr lang="en-US" sz="2600" dirty="0"/>
              <a:t>p</a:t>
            </a:r>
            <a:r>
              <a:rPr lang="en-US" altLang="en-US" sz="2600" dirty="0" smtClean="0"/>
              <a:t>ossible internships</a:t>
            </a:r>
          </a:p>
          <a:p>
            <a:r>
              <a:rPr lang="en-US" altLang="en-US" sz="2800" dirty="0" smtClean="0"/>
              <a:t>Networking at local GIS meetings</a:t>
            </a:r>
          </a:p>
        </p:txBody>
      </p:sp>
    </p:spTree>
    <p:extLst>
      <p:ext uri="{BB962C8B-B14F-4D97-AF65-F5344CB8AC3E}">
        <p14:creationId xmlns:p14="http://schemas.microsoft.com/office/powerpoint/2010/main" val="1743797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647252"/>
      </a:dk2>
      <a:lt2>
        <a:srgbClr val="EAE8CF"/>
      </a:lt2>
      <a:accent1>
        <a:srgbClr val="E78712"/>
      </a:accent1>
      <a:accent2>
        <a:srgbClr val="B73C26"/>
      </a:accent2>
      <a:accent3>
        <a:srgbClr val="865331"/>
      </a:accent3>
      <a:accent4>
        <a:srgbClr val="B38648"/>
      </a:accent4>
      <a:accent5>
        <a:srgbClr val="BBB473"/>
      </a:accent5>
      <a:accent6>
        <a:srgbClr val="849276"/>
      </a:accent6>
      <a:hlink>
        <a:srgbClr val="FDAB2A"/>
      </a:hlink>
      <a:folHlink>
        <a:srgbClr val="CCB182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54F6613E-5ED7-40ED-90A8-F639BE712C0E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A2345128-1748-43BD-9D46-80A9B23E4550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1DC4ACC2-65C2-4573-ACAA-6D5F726E3578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85AD75C4-37B7-4A4F-86ED-AB92AA4F0AE5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DD9C8F20-A101-48CC-B0CC-9F04D2FAAD7E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DD508CA9-C8C5-4305-8A17-8540C8E113D5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A3775EE8-9B44-43EC-8E08-218362CA2884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8915599C-EFB7-4195-A523-46E520113A07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BAC01351-E525-454B-B168-B5DCF6280B7F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8327DA0C-9E4E-4197-B0EB-B4AD840B7A51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B4D5F9A2-ECE5-4BF6-AE7E-20BF3BFC570B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93892C2A-D7DA-46D4-BDE5-C73EAF4D6DB1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6A706A43-9A1C-4BF8-994D-45B7FB48A791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40680996-68C4-4229-A2ED-3F17A87D03F5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E2925808-7810-4CB6-8624-45E6EE7E1DC2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86D5AC0C-59AD-4591-A899-7E0F98C4AA34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35A56D65-1C39-4CB9-8292-26A10C3CDEC3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74559242-35EF-44E5-B95D-E9DBADFE1B5C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6C452355-5459-4144-8C2A-42221D299A9D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F78845CF-2271-4862-BAC2-BC0775A36A63}">
  <ds:schemaRefs>
    <ds:schemaRef ds:uri="ESRI.ArcGIS.Mapping.OfficeIntegration.PowerPointInfo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3006</TotalTime>
  <Words>453</Words>
  <Application>Microsoft Office PowerPoint</Application>
  <PresentationFormat>On-screen Show (4:3)</PresentationFormat>
  <Paragraphs>90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Calibri</vt:lpstr>
      <vt:lpstr>Century Gothic</vt:lpstr>
      <vt:lpstr>Times New Roman</vt:lpstr>
      <vt:lpstr>Wingdings 3</vt:lpstr>
      <vt:lpstr>Wisp</vt:lpstr>
      <vt:lpstr>Professional Development Reunion Workshop on Integrating Geospatial Technology into the HS Classroom</vt:lpstr>
      <vt:lpstr>Welcome &amp; Introductions!</vt:lpstr>
      <vt:lpstr>GIST Update:  GIST @ MCC Video</vt:lpstr>
      <vt:lpstr>GIST Update: Get the GIST Certificate!</vt:lpstr>
      <vt:lpstr>Cartography (GEG 131)</vt:lpstr>
      <vt:lpstr>Final Project examples</vt:lpstr>
      <vt:lpstr>Remote Sensing (GEG 133)</vt:lpstr>
      <vt:lpstr>Final Project examples</vt:lpstr>
      <vt:lpstr>Student Opportunities</vt:lpstr>
      <vt:lpstr>GIST Update: GIST Student Employment</vt:lpstr>
      <vt:lpstr>GIST Update: Dissemination</vt:lpstr>
      <vt:lpstr>GIST Update</vt:lpstr>
      <vt:lpstr>GIST Update: What’s next</vt:lpstr>
      <vt:lpstr>Activity: Digital Field Paper and Atlas (part 1 and 2)</vt:lpstr>
      <vt:lpstr>Dual Credit Showcase I </vt:lpstr>
      <vt:lpstr>Activity: Digital Field Paper (part 3 and 4)</vt:lpstr>
      <vt:lpstr>Dual Credit Showcase II </vt:lpstr>
      <vt:lpstr>Thank you/Surveys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Sessoms, Darnell - Hoboken</dc:creator>
  <cp:lastModifiedBy>Little, Jonathon (Chemistry &amp; Geosciences)</cp:lastModifiedBy>
  <cp:revision>260</cp:revision>
  <cp:lastPrinted>2015-02-24T15:07:55Z</cp:lastPrinted>
  <dcterms:created xsi:type="dcterms:W3CDTF">2011-08-03T04:12:56Z</dcterms:created>
  <dcterms:modified xsi:type="dcterms:W3CDTF">2017-08-22T12:09:49Z</dcterms:modified>
</cp:coreProperties>
</file>